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16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95" autoAdjust="0"/>
    <p:restoredTop sz="94660"/>
  </p:normalViewPr>
  <p:slideViewPr>
    <p:cSldViewPr>
      <p:cViewPr varScale="1">
        <p:scale>
          <a:sx n="60" d="100"/>
          <a:sy n="60" d="100"/>
        </p:scale>
        <p:origin x="28" y="10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2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4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12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3544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50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206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05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81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4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1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9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8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10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FEE1B-9384-11F7-2FCF-A8CED4D8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5" dirty="0" err="1"/>
              <a:t>Diseño</a:t>
            </a:r>
            <a:r>
              <a:rPr lang="en-US" spc="-5" dirty="0"/>
              <a:t> </a:t>
            </a:r>
            <a:r>
              <a:rPr lang="en-US" spc="-5" dirty="0" err="1"/>
              <a:t>Gráfico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63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6340" y="804163"/>
            <a:ext cx="167132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Color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11806"/>
            <a:ext cx="8150860" cy="41742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2800" spc="-5" dirty="0" err="1">
                <a:latin typeface="Arial MT"/>
                <a:cs typeface="Arial MT"/>
              </a:rPr>
              <a:t>C</a:t>
            </a:r>
            <a:r>
              <a:rPr sz="2800" spc="-5" dirty="0" err="1">
                <a:latin typeface="Arial MT"/>
                <a:cs typeface="Arial MT"/>
              </a:rPr>
              <a:t>ombinación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 rojo,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verde,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azul</a:t>
            </a:r>
            <a:endParaRPr sz="28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 err="1">
                <a:latin typeface="Arial MT"/>
                <a:cs typeface="Arial MT"/>
              </a:rPr>
              <a:t>Usado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lang="en-US" sz="2800" dirty="0">
                <a:latin typeface="Arial MT"/>
                <a:cs typeface="Arial MT"/>
              </a:rPr>
              <a:t>para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Destacar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5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Atraer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ojo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dirty="0" err="1">
                <a:latin typeface="Arial MT"/>
                <a:cs typeface="Arial MT"/>
              </a:rPr>
              <a:t>Señal</a:t>
            </a:r>
            <a:r>
              <a:rPr lang="en-US" sz="2400" dirty="0" err="1">
                <a:latin typeface="Arial MT"/>
                <a:cs typeface="Arial MT"/>
              </a:rPr>
              <a:t>iza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importancia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US" sz="2400" spc="-5" dirty="0" err="1">
                <a:latin typeface="Arial MT"/>
                <a:cs typeface="Arial MT"/>
              </a:rPr>
              <a:t>Crear</a:t>
            </a:r>
            <a:r>
              <a:rPr lang="en-US" sz="2400" spc="-5" dirty="0">
                <a:latin typeface="Arial MT"/>
                <a:cs typeface="Arial MT"/>
              </a:rPr>
              <a:t> </a:t>
            </a:r>
            <a:r>
              <a:rPr lang="en-US" sz="2400" spc="-5" dirty="0" err="1">
                <a:latin typeface="Arial MT"/>
                <a:cs typeface="Arial MT"/>
              </a:rPr>
              <a:t>estado</a:t>
            </a:r>
            <a:r>
              <a:rPr lang="en-US" sz="2400" spc="-5" dirty="0">
                <a:latin typeface="Arial MT"/>
                <a:cs typeface="Arial MT"/>
              </a:rPr>
              <a:t> de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ánimo</a:t>
            </a:r>
          </a:p>
          <a:p>
            <a:pPr marL="756285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Atar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elementos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lang="en-US" sz="2400" dirty="0">
                <a:latin typeface="Arial MT"/>
                <a:cs typeface="Arial MT"/>
              </a:rPr>
              <a:t>entre </a:t>
            </a:r>
            <a:r>
              <a:rPr lang="en-US" sz="2400" dirty="0" err="1">
                <a:latin typeface="Arial MT"/>
                <a:cs typeface="Arial MT"/>
              </a:rPr>
              <a:t>ellos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5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Organizar,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lang="en-US" sz="2400" spc="-50" dirty="0" err="1">
                <a:latin typeface="Arial MT"/>
                <a:cs typeface="Arial MT"/>
              </a:rPr>
              <a:t>a</a:t>
            </a:r>
            <a:r>
              <a:rPr sz="2400" spc="-5" dirty="0" err="1">
                <a:latin typeface="Arial MT"/>
                <a:cs typeface="Arial MT"/>
              </a:rPr>
              <a:t>grup</a:t>
            </a:r>
            <a:r>
              <a:rPr lang="en-US" sz="2400" spc="-5" dirty="0" err="1">
                <a:latin typeface="Arial MT"/>
                <a:cs typeface="Arial MT"/>
              </a:rPr>
              <a:t>ar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Provocar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emoción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8620" y="899833"/>
            <a:ext cx="385318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dirty="0"/>
              <a:t>R</a:t>
            </a:r>
            <a:r>
              <a:rPr dirty="0"/>
              <a:t>ueda</a:t>
            </a:r>
            <a:r>
              <a:rPr lang="en-US" dirty="0"/>
              <a:t> De </a:t>
            </a:r>
            <a:r>
              <a:rPr lang="en-US" spc="-5" dirty="0"/>
              <a:t>Color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726940" y="1995931"/>
            <a:ext cx="3637279" cy="1733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Representación </a:t>
            </a:r>
            <a:r>
              <a:rPr sz="2800" dirty="0">
                <a:latin typeface="Arial MT"/>
                <a:cs typeface="Arial MT"/>
              </a:rPr>
              <a:t>visual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lang="en-US" sz="2800" spc="-765" dirty="0">
                <a:latin typeface="Arial MT"/>
                <a:cs typeface="Arial MT"/>
              </a:rPr>
              <a:t>  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lang="en-US" sz="2800" dirty="0">
                <a:latin typeface="Arial MT"/>
                <a:cs typeface="Arial MT"/>
              </a:rPr>
              <a:t>de </a:t>
            </a:r>
            <a:r>
              <a:rPr sz="2800" dirty="0" err="1">
                <a:latin typeface="Arial MT"/>
                <a:cs typeface="Arial MT"/>
              </a:rPr>
              <a:t>colores</a:t>
            </a:r>
            <a:r>
              <a:rPr sz="2800" dirty="0">
                <a:latin typeface="Arial MT"/>
                <a:cs typeface="Arial MT"/>
              </a:rPr>
              <a:t> en función </a:t>
            </a:r>
            <a:r>
              <a:rPr sz="2800" spc="-5" dirty="0">
                <a:latin typeface="Arial MT"/>
                <a:cs typeface="Arial MT"/>
              </a:rPr>
              <a:t>de </a:t>
            </a:r>
            <a:r>
              <a:rPr sz="2800" dirty="0" err="1">
                <a:latin typeface="Arial MT"/>
                <a:cs typeface="Arial MT"/>
              </a:rPr>
              <a:t>su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relación</a:t>
            </a:r>
            <a:r>
              <a:rPr lang="en-US" sz="2800" dirty="0">
                <a:latin typeface="Arial MT"/>
                <a:cs typeface="Arial MT"/>
              </a:rPr>
              <a:t> </a:t>
            </a:r>
            <a:r>
              <a:rPr sz="2800" dirty="0" err="1">
                <a:latin typeface="Arial MT"/>
                <a:cs typeface="Arial MT"/>
              </a:rPr>
              <a:t>cromática</a:t>
            </a:r>
            <a:endParaRPr sz="28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6600" y="2210802"/>
            <a:ext cx="3708400" cy="368098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31540" y="1277268"/>
            <a:ext cx="4911514" cy="496995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9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2800" dirty="0" err="1">
                <a:latin typeface="Arial MT"/>
                <a:cs typeface="Arial MT"/>
              </a:rPr>
              <a:t>Colores</a:t>
            </a:r>
            <a:r>
              <a:rPr lang="en-US"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p</a:t>
            </a:r>
            <a:r>
              <a:rPr sz="2800" dirty="0" err="1">
                <a:latin typeface="Arial MT"/>
                <a:cs typeface="Arial MT"/>
              </a:rPr>
              <a:t>rimario</a:t>
            </a:r>
            <a:r>
              <a:rPr lang="en-US" sz="2800" dirty="0" err="1">
                <a:latin typeface="Arial MT"/>
                <a:cs typeface="Arial MT"/>
              </a:rPr>
              <a:t>s</a:t>
            </a:r>
            <a:endParaRPr sz="2800" dirty="0">
              <a:latin typeface="Arial MT"/>
              <a:cs typeface="Arial MT"/>
            </a:endParaRPr>
          </a:p>
          <a:p>
            <a:pPr marL="756285" marR="5080" lvl="1" indent="-287020">
              <a:lnSpc>
                <a:spcPts val="2860"/>
              </a:lnSpc>
              <a:spcBef>
                <a:spcPts val="70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No puedo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ser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 err="1">
                <a:latin typeface="Arial MT"/>
                <a:cs typeface="Arial MT"/>
              </a:rPr>
              <a:t>creado</a:t>
            </a:r>
            <a:r>
              <a:rPr lang="en-US" sz="2400" spc="-30" dirty="0">
                <a:latin typeface="Arial MT"/>
                <a:cs typeface="Arial MT"/>
              </a:rPr>
              <a:t> </a:t>
            </a:r>
            <a:r>
              <a:rPr sz="2400" dirty="0" err="1">
                <a:latin typeface="Arial MT"/>
                <a:cs typeface="Arial MT"/>
              </a:rPr>
              <a:t>mezclando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otros</a:t>
            </a:r>
            <a:r>
              <a:rPr lang="en-US" sz="2400" spc="-5" dirty="0">
                <a:latin typeface="Arial MT"/>
                <a:cs typeface="Arial MT"/>
              </a:rPr>
              <a:t> </a:t>
            </a:r>
            <a:r>
              <a:rPr lang="en-US" sz="2400" spc="-5" dirty="0" err="1">
                <a:latin typeface="Arial MT"/>
                <a:cs typeface="Arial MT"/>
              </a:rPr>
              <a:t>colores</a:t>
            </a:r>
            <a:endParaRPr sz="2400" dirty="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Arial MT"/>
              <a:buChar char="–"/>
            </a:pPr>
            <a:endParaRPr sz="345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lang="en-US" sz="2800" dirty="0" err="1">
                <a:latin typeface="Arial MT"/>
                <a:cs typeface="Arial MT"/>
              </a:rPr>
              <a:t>C</a:t>
            </a:r>
            <a:r>
              <a:rPr sz="2800" dirty="0" err="1">
                <a:latin typeface="Arial MT"/>
                <a:cs typeface="Arial MT"/>
              </a:rPr>
              <a:t>olores</a:t>
            </a:r>
            <a:r>
              <a:rPr lang="en-US"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Secundarios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Mezcla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primari</a:t>
            </a:r>
            <a:r>
              <a:rPr lang="en-US" sz="2400" spc="-5" dirty="0" err="1">
                <a:latin typeface="Arial MT"/>
                <a:cs typeface="Arial MT"/>
              </a:rPr>
              <a:t>o</a:t>
            </a:r>
            <a:r>
              <a:rPr sz="2400" spc="-5" dirty="0" err="1">
                <a:latin typeface="Arial MT"/>
                <a:cs typeface="Arial MT"/>
              </a:rPr>
              <a:t>s</a:t>
            </a:r>
            <a:br>
              <a:rPr lang="en-US" sz="2400" spc="-5" dirty="0">
                <a:latin typeface="Arial MT"/>
                <a:cs typeface="Arial MT"/>
              </a:rPr>
            </a:br>
            <a:endParaRPr lang="en-US" sz="2400" spc="-5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9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s-ES" sz="2800" spc="-5" dirty="0">
                <a:latin typeface="Arial MT"/>
                <a:cs typeface="Arial MT"/>
              </a:rPr>
              <a:t>Colores terciarios</a:t>
            </a:r>
            <a:endParaRPr lang="es-ES" sz="2800" dirty="0">
              <a:latin typeface="Arial MT"/>
              <a:cs typeface="Arial MT"/>
            </a:endParaRPr>
          </a:p>
          <a:p>
            <a:pPr marL="756285" marR="5080" indent="-287020">
              <a:lnSpc>
                <a:spcPts val="2860"/>
              </a:lnSpc>
              <a:spcBef>
                <a:spcPts val="705"/>
              </a:spcBef>
            </a:pPr>
            <a:r>
              <a:rPr lang="es-ES" sz="2400" dirty="0">
                <a:latin typeface="Arial MT"/>
                <a:cs typeface="Arial MT"/>
              </a:rPr>
              <a:t>–</a:t>
            </a:r>
            <a:r>
              <a:rPr lang="es-ES" sz="2400" spc="220" dirty="0">
                <a:latin typeface="Arial MT"/>
                <a:cs typeface="Arial MT"/>
              </a:rPr>
              <a:t> </a:t>
            </a:r>
            <a:r>
              <a:rPr lang="es-ES" sz="2400" dirty="0">
                <a:latin typeface="Arial MT"/>
                <a:cs typeface="Arial MT"/>
              </a:rPr>
              <a:t>Mezcla</a:t>
            </a:r>
            <a:r>
              <a:rPr lang="es-ES" sz="2400" spc="-20" dirty="0">
                <a:latin typeface="Arial MT"/>
                <a:cs typeface="Arial MT"/>
              </a:rPr>
              <a:t> </a:t>
            </a:r>
            <a:r>
              <a:rPr lang="es-ES" sz="2400" spc="-5" dirty="0">
                <a:latin typeface="Arial MT"/>
                <a:cs typeface="Arial MT"/>
              </a:rPr>
              <a:t>de</a:t>
            </a:r>
            <a:r>
              <a:rPr lang="es-ES" sz="2400" spc="-25" dirty="0">
                <a:latin typeface="Arial MT"/>
                <a:cs typeface="Arial MT"/>
              </a:rPr>
              <a:t> </a:t>
            </a:r>
            <a:r>
              <a:rPr lang="es-ES" sz="2400" spc="-5" dirty="0">
                <a:latin typeface="Arial MT"/>
                <a:cs typeface="Arial MT"/>
              </a:rPr>
              <a:t>primario</a:t>
            </a:r>
            <a:r>
              <a:rPr lang="es-ES" sz="2400" spc="-25" dirty="0">
                <a:latin typeface="Arial MT"/>
                <a:cs typeface="Arial MT"/>
              </a:rPr>
              <a:t> </a:t>
            </a:r>
            <a:r>
              <a:rPr lang="es-ES" sz="2400" spc="-5" dirty="0">
                <a:latin typeface="Arial MT"/>
                <a:cs typeface="Arial MT"/>
              </a:rPr>
              <a:t>y</a:t>
            </a:r>
            <a:r>
              <a:rPr lang="es-ES" sz="2400" spc="-650" dirty="0">
                <a:latin typeface="Arial MT"/>
                <a:cs typeface="Arial MT"/>
              </a:rPr>
              <a:t> </a:t>
            </a:r>
            <a:r>
              <a:rPr lang="es-ES" sz="2400" dirty="0">
                <a:latin typeface="Arial MT"/>
                <a:cs typeface="Arial MT"/>
              </a:rPr>
              <a:t>secundario</a:t>
            </a:r>
          </a:p>
          <a:p>
            <a:pPr marL="12065">
              <a:spcBef>
                <a:spcPts val="590"/>
              </a:spcBef>
              <a:tabLst>
                <a:tab pos="756920" algn="l"/>
              </a:tabLst>
            </a:pPr>
            <a:endParaRPr sz="2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946" y="890129"/>
            <a:ext cx="1661724" cy="164874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933" y="2870245"/>
            <a:ext cx="1627044" cy="161433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0133" y="5003844"/>
            <a:ext cx="1627044" cy="161433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3444" y="804163"/>
            <a:ext cx="381762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Más</a:t>
            </a:r>
            <a:r>
              <a:rPr spc="-80" dirty="0"/>
              <a:t> </a:t>
            </a:r>
            <a:r>
              <a:rPr dirty="0"/>
              <a:t>útil…..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69538" y="2295421"/>
            <a:ext cx="5407661" cy="1243929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59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Complementario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0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Colores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opuesto</a:t>
            </a:r>
            <a:endParaRPr sz="24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254"/>
              </a:spcBef>
              <a:buChar char="•"/>
              <a:tabLst>
                <a:tab pos="1155065" algn="l"/>
                <a:tab pos="1155700" algn="l"/>
              </a:tabLst>
            </a:pPr>
            <a:r>
              <a:rPr lang="en-US" sz="2000" spc="-5" dirty="0" err="1">
                <a:latin typeface="Arial MT"/>
                <a:cs typeface="Arial MT"/>
              </a:rPr>
              <a:t>Funciona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lang="en-US" sz="2000" spc="-5" dirty="0">
                <a:latin typeface="Arial MT"/>
                <a:cs typeface="Arial MT"/>
              </a:rPr>
              <a:t>bien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 err="1">
                <a:latin typeface="Arial MT"/>
                <a:cs typeface="Arial MT"/>
              </a:rPr>
              <a:t>e</a:t>
            </a:r>
            <a:r>
              <a:rPr lang="en-US" sz="2000" spc="-5" dirty="0" err="1">
                <a:latin typeface="Arial MT"/>
                <a:cs typeface="Arial MT"/>
              </a:rPr>
              <a:t>l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 err="1">
                <a:latin typeface="Arial MT"/>
                <a:cs typeface="Arial MT"/>
              </a:rPr>
              <a:t>contrast</a:t>
            </a:r>
            <a:r>
              <a:rPr lang="en-US" sz="2000" spc="-5" dirty="0" err="1">
                <a:latin typeface="Arial MT"/>
                <a:cs typeface="Arial MT"/>
              </a:rPr>
              <a:t>e</a:t>
            </a:r>
            <a:r>
              <a:rPr lang="en-US" sz="2000" spc="-5" dirty="0">
                <a:latin typeface="Arial MT"/>
                <a:cs typeface="Arial MT"/>
              </a:rPr>
              <a:t> entre </a:t>
            </a:r>
            <a:r>
              <a:rPr lang="en-US" sz="2000" spc="-5" dirty="0" err="1">
                <a:latin typeface="Arial MT"/>
                <a:cs typeface="Arial MT"/>
              </a:rPr>
              <a:t>ellos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9539" y="4444694"/>
            <a:ext cx="5255261" cy="1302279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34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 err="1">
                <a:latin typeface="Arial MT"/>
                <a:cs typeface="Arial MT"/>
              </a:rPr>
              <a:t>Análogo</a:t>
            </a:r>
            <a:r>
              <a:rPr lang="en-US" sz="2800" spc="-50" dirty="0" err="1">
                <a:latin typeface="Arial MT"/>
                <a:cs typeface="Arial MT"/>
              </a:rPr>
              <a:t>s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dirty="0" err="1">
                <a:latin typeface="Arial MT"/>
                <a:cs typeface="Arial MT"/>
              </a:rPr>
              <a:t>Colores</a:t>
            </a:r>
            <a:r>
              <a:rPr lang="en-US"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cercanos</a:t>
            </a:r>
            <a:endParaRPr sz="2800" dirty="0">
              <a:latin typeface="Arial MT"/>
              <a:cs typeface="Arial MT"/>
            </a:endParaRPr>
          </a:p>
          <a:p>
            <a:pPr marL="1155700" lvl="2" indent="-228600">
              <a:lnSpc>
                <a:spcPct val="100000"/>
              </a:lnSpc>
              <a:spcBef>
                <a:spcPts val="270"/>
              </a:spcBef>
              <a:buChar char="•"/>
              <a:tabLst>
                <a:tab pos="1155065" algn="l"/>
                <a:tab pos="1155700" algn="l"/>
              </a:tabLst>
            </a:pPr>
            <a:r>
              <a:rPr lang="en-US" sz="2000" spc="-5" dirty="0" err="1">
                <a:latin typeface="Arial MT"/>
                <a:cs typeface="Arial MT"/>
              </a:rPr>
              <a:t>V</a:t>
            </a:r>
            <a:r>
              <a:rPr sz="2000" spc="-5" dirty="0" err="1">
                <a:latin typeface="Arial MT"/>
                <a:cs typeface="Arial MT"/>
              </a:rPr>
              <a:t>ariantes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lang="en-US" sz="2000" spc="-5" dirty="0">
                <a:latin typeface="Arial MT"/>
                <a:cs typeface="Arial MT"/>
              </a:rPr>
              <a:t>de un </a:t>
            </a:r>
            <a:r>
              <a:rPr lang="en-US" sz="2000" spc="-5" dirty="0" err="1">
                <a:latin typeface="Arial MT"/>
                <a:cs typeface="Arial MT"/>
              </a:rPr>
              <a:t>tema</a:t>
            </a:r>
            <a:endParaRPr sz="2000" dirty="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346" y="2033129"/>
            <a:ext cx="1661724" cy="164874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1533" y="4241845"/>
            <a:ext cx="1627044" cy="161433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4764" y="899833"/>
            <a:ext cx="5556885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pc="-5" dirty="0" err="1"/>
              <a:t>colores</a:t>
            </a:r>
            <a:r>
              <a:rPr lang="en-US" spc="-5" dirty="0"/>
              <a:t> </a:t>
            </a:r>
            <a:r>
              <a:rPr spc="-5" dirty="0" err="1"/>
              <a:t>Activo</a:t>
            </a:r>
            <a:r>
              <a:rPr lang="en-US" spc="-5" dirty="0"/>
              <a:t>/</a:t>
            </a:r>
            <a:r>
              <a:rPr spc="-5" dirty="0" err="1"/>
              <a:t>pasivo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267200" y="1977643"/>
            <a:ext cx="4724400" cy="4501873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56870" marR="311785" indent="-344805">
              <a:lnSpc>
                <a:spcPts val="2160"/>
              </a:lnSpc>
              <a:spcBef>
                <a:spcPts val="365"/>
              </a:spcBef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Los 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“advancing hues” (calientes)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se tienen</a:t>
            </a:r>
            <a:r>
              <a:rPr sz="2000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menos peso visual que 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" receding hues” (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frios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)</a:t>
            </a:r>
            <a:endParaRPr sz="2000" dirty="0">
              <a:latin typeface="Arial MT"/>
              <a:cs typeface="Arial MT"/>
            </a:endParaRPr>
          </a:p>
          <a:p>
            <a:pPr marL="356870" marR="128905" indent="-344805">
              <a:lnSpc>
                <a:spcPts val="2160"/>
              </a:lnSpc>
              <a:spcBef>
                <a:spcPts val="480"/>
              </a:spcBef>
              <a:buChar char="•"/>
              <a:tabLst>
                <a:tab pos="357505" algn="l"/>
              </a:tabLst>
            </a:pP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Muy a menudo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las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matices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cálid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as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,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saturad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as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,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claras</a:t>
            </a:r>
            <a:r>
              <a:rPr lang="es-E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son "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activ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as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"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4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y</a:t>
            </a:r>
            <a:r>
              <a:rPr sz="2000" spc="-10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avanza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visualmente</a:t>
            </a:r>
            <a:endParaRPr sz="2000" dirty="0">
              <a:latin typeface="Arial MT"/>
              <a:cs typeface="Arial MT"/>
            </a:endParaRPr>
          </a:p>
          <a:p>
            <a:pPr marL="356870" marR="5080" indent="-344805">
              <a:lnSpc>
                <a:spcPts val="2160"/>
              </a:lnSpc>
              <a:spcBef>
                <a:spcPts val="480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Matices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oscuros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, f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resco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s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, 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de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baja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satura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ción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son "pasivos" 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y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retrocede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n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visualmente</a:t>
            </a:r>
            <a:endParaRPr sz="2000" dirty="0">
              <a:latin typeface="Arial MT"/>
              <a:cs typeface="Arial MT"/>
            </a:endParaRPr>
          </a:p>
          <a:p>
            <a:pPr marL="356870" marR="537845" indent="-344805">
              <a:lnSpc>
                <a:spcPct val="90300"/>
              </a:lnSpc>
              <a:spcBef>
                <a:spcPts val="439"/>
              </a:spcBef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Tintes o matices con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baja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saturación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parece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n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más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clar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as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que sombras o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colores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altamente</a:t>
            </a:r>
            <a:r>
              <a:rPr lang="en-US" sz="2000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saturado</a:t>
            </a:r>
            <a:endParaRPr sz="2000" dirty="0">
              <a:latin typeface="Arial MT"/>
              <a:cs typeface="Arial MT"/>
            </a:endParaRPr>
          </a:p>
          <a:p>
            <a:pPr marL="356870" marR="114935" indent="-344805">
              <a:lnSpc>
                <a:spcPts val="2180"/>
              </a:lnSpc>
              <a:spcBef>
                <a:spcPts val="470"/>
              </a:spcBef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Algunos colores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permanecen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visualment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e</a:t>
            </a:r>
            <a:r>
              <a:rPr lang="en-US" sz="2000" spc="-5" dirty="0">
                <a:solidFill>
                  <a:srgbClr val="424244"/>
                </a:solidFill>
                <a:latin typeface="Arial MT"/>
                <a:cs typeface="Arial MT"/>
              </a:rPr>
              <a:t>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neutral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es</a:t>
            </a:r>
            <a:r>
              <a:rPr sz="2000" spc="-5" dirty="0">
                <a:solidFill>
                  <a:srgbClr val="424244"/>
                </a:solidFill>
                <a:latin typeface="Arial MT"/>
                <a:cs typeface="Arial MT"/>
              </a:rPr>
              <a:t> o </a:t>
            </a:r>
            <a:r>
              <a:rPr sz="2000" spc="-5" dirty="0" err="1">
                <a:solidFill>
                  <a:srgbClr val="424244"/>
                </a:solidFill>
                <a:latin typeface="Arial MT"/>
                <a:cs typeface="Arial MT"/>
              </a:rPr>
              <a:t>indiferente</a:t>
            </a:r>
            <a:r>
              <a:rPr lang="en-US" sz="2000" spc="-5" dirty="0" err="1">
                <a:solidFill>
                  <a:srgbClr val="424244"/>
                </a:solidFill>
                <a:latin typeface="Arial MT"/>
                <a:cs typeface="Arial MT"/>
              </a:rPr>
              <a:t>s</a:t>
            </a:r>
            <a:endParaRPr sz="20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386" y="2225186"/>
            <a:ext cx="3413614" cy="341361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0900" y="899833"/>
            <a:ext cx="4905375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 err="1"/>
              <a:t>Color</a:t>
            </a:r>
            <a:r>
              <a:rPr lang="en-US" spc="-5" dirty="0" err="1"/>
              <a:t>es</a:t>
            </a:r>
            <a:r>
              <a:rPr spc="-35" dirty="0"/>
              <a:t> </a:t>
            </a:r>
            <a:r>
              <a:rPr spc="5" dirty="0"/>
              <a:t>y</a:t>
            </a:r>
            <a:r>
              <a:rPr spc="-35" dirty="0"/>
              <a:t> </a:t>
            </a:r>
            <a:r>
              <a:rPr spc="-5" dirty="0" err="1"/>
              <a:t>emoci</a:t>
            </a:r>
            <a:r>
              <a:rPr lang="en-US" spc="-5" dirty="0" err="1"/>
              <a:t>o</a:t>
            </a:r>
            <a:r>
              <a:rPr spc="-5" dirty="0" err="1"/>
              <a:t>n</a:t>
            </a:r>
            <a:r>
              <a:rPr lang="en-US" spc="-5" dirty="0" err="1"/>
              <a:t>es</a:t>
            </a:r>
            <a:endParaRPr spc="-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1776983"/>
            <a:ext cx="4736591" cy="476345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267921-15BB-4D51-B7C2-33124F7FBEA9}"/>
              </a:ext>
            </a:extLst>
          </p:cNvPr>
          <p:cNvSpPr txBox="1"/>
          <p:nvPr/>
        </p:nvSpPr>
        <p:spPr>
          <a:xfrm>
            <a:off x="609600" y="304800"/>
            <a:ext cx="23622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NEGRO</a:t>
            </a:r>
          </a:p>
          <a:p>
            <a:r>
              <a:rPr lang="en-US" sz="1400" dirty="0" err="1"/>
              <a:t>sofisticación</a:t>
            </a:r>
            <a:endParaRPr lang="en-US" sz="1400" dirty="0"/>
          </a:p>
          <a:p>
            <a:r>
              <a:rPr lang="en-US" sz="1400" dirty="0" err="1"/>
              <a:t>poder</a:t>
            </a:r>
            <a:endParaRPr lang="en-US" sz="1400" dirty="0"/>
          </a:p>
          <a:p>
            <a:r>
              <a:rPr lang="en-US" sz="1400" dirty="0" err="1"/>
              <a:t>formalidad</a:t>
            </a:r>
            <a:endParaRPr lang="en-US" sz="1400" dirty="0"/>
          </a:p>
          <a:p>
            <a:r>
              <a:rPr lang="en-US" sz="1400" dirty="0" err="1"/>
              <a:t>misteriosa</a:t>
            </a:r>
            <a:endParaRPr lang="en-US" sz="1400" dirty="0"/>
          </a:p>
          <a:p>
            <a:r>
              <a:rPr lang="en-US" sz="1400" dirty="0" err="1"/>
              <a:t>demonio</a:t>
            </a:r>
            <a:endParaRPr lang="en-US" sz="1400" dirty="0"/>
          </a:p>
          <a:p>
            <a:r>
              <a:rPr lang="en-US" sz="1400" dirty="0"/>
              <a:t>Muerte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GRIS</a:t>
            </a:r>
          </a:p>
          <a:p>
            <a:r>
              <a:rPr lang="en-US" sz="1400" dirty="0" err="1"/>
              <a:t>estabilidad</a:t>
            </a:r>
            <a:endParaRPr lang="en-US" sz="1400" dirty="0"/>
          </a:p>
          <a:p>
            <a:r>
              <a:rPr lang="en-US" sz="1400" dirty="0" err="1"/>
              <a:t>seguridad</a:t>
            </a:r>
            <a:endParaRPr lang="en-US" sz="1400" dirty="0"/>
          </a:p>
          <a:p>
            <a:r>
              <a:rPr lang="en-US" sz="1400" dirty="0" err="1"/>
              <a:t>fuerza</a:t>
            </a:r>
            <a:r>
              <a:rPr lang="en-US" sz="1400" dirty="0"/>
              <a:t> de </a:t>
            </a:r>
            <a:r>
              <a:rPr lang="en-US" sz="1400" dirty="0" err="1"/>
              <a:t>carácter</a:t>
            </a:r>
            <a:endParaRPr lang="en-US" sz="1400" dirty="0"/>
          </a:p>
          <a:p>
            <a:r>
              <a:rPr lang="en-US" sz="1400" dirty="0" err="1"/>
              <a:t>autoridad</a:t>
            </a:r>
            <a:endParaRPr lang="en-US" sz="1400" dirty="0"/>
          </a:p>
          <a:p>
            <a:r>
              <a:rPr lang="en-US" sz="1400" dirty="0" err="1"/>
              <a:t>madurez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PÚRPURA</a:t>
            </a:r>
          </a:p>
          <a:p>
            <a:r>
              <a:rPr lang="en-US" sz="1400" dirty="0" err="1"/>
              <a:t>realeza</a:t>
            </a:r>
            <a:endParaRPr lang="en-US" sz="1400" dirty="0"/>
          </a:p>
          <a:p>
            <a:r>
              <a:rPr lang="en-US" sz="1400" dirty="0" err="1"/>
              <a:t>lujo</a:t>
            </a:r>
            <a:endParaRPr lang="en-US" sz="1400" dirty="0"/>
          </a:p>
          <a:p>
            <a:r>
              <a:rPr lang="en-US" sz="1400" dirty="0" err="1"/>
              <a:t>dignidad</a:t>
            </a:r>
            <a:endParaRPr lang="en-US" sz="1400" dirty="0"/>
          </a:p>
          <a:p>
            <a:r>
              <a:rPr lang="en-US" sz="1400" dirty="0" err="1"/>
              <a:t>sabiduría</a:t>
            </a:r>
            <a:endParaRPr lang="en-US" sz="1400" dirty="0"/>
          </a:p>
          <a:p>
            <a:r>
              <a:rPr lang="en-US" sz="1400" dirty="0" err="1"/>
              <a:t>espiritualidad</a:t>
            </a:r>
            <a:endParaRPr lang="en-US" sz="1400" dirty="0"/>
          </a:p>
          <a:p>
            <a:r>
              <a:rPr lang="en-US" sz="1400" dirty="0" err="1"/>
              <a:t>pasión</a:t>
            </a:r>
            <a:endParaRPr lang="en-US" sz="1400" dirty="0"/>
          </a:p>
          <a:p>
            <a:r>
              <a:rPr lang="en-US" sz="1400" dirty="0" err="1"/>
              <a:t>visión</a:t>
            </a:r>
            <a:endParaRPr lang="en-US" sz="1400" dirty="0"/>
          </a:p>
          <a:p>
            <a:r>
              <a:rPr lang="en-US" sz="1400" dirty="0" err="1"/>
              <a:t>magia</a:t>
            </a: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EF3C71-5F02-DA04-374C-A34CF0F7C3A3}"/>
              </a:ext>
            </a:extLst>
          </p:cNvPr>
          <p:cNvSpPr txBox="1"/>
          <p:nvPr/>
        </p:nvSpPr>
        <p:spPr>
          <a:xfrm>
            <a:off x="3429000" y="304800"/>
            <a:ext cx="24384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ROSA</a:t>
            </a:r>
          </a:p>
          <a:p>
            <a:r>
              <a:rPr lang="en-US" sz="1400" dirty="0"/>
              <a:t>Romance</a:t>
            </a:r>
          </a:p>
          <a:p>
            <a:r>
              <a:rPr lang="en-US" sz="1400" dirty="0" err="1"/>
              <a:t>compasión</a:t>
            </a:r>
            <a:endParaRPr lang="en-US" sz="1400" dirty="0"/>
          </a:p>
          <a:p>
            <a:r>
              <a:rPr lang="en-US" sz="1400" dirty="0" err="1"/>
              <a:t>fidelidad</a:t>
            </a:r>
            <a:endParaRPr lang="en-US" sz="1400" dirty="0"/>
          </a:p>
          <a:p>
            <a:r>
              <a:rPr lang="en-US" sz="1400" dirty="0" err="1"/>
              <a:t>belleza</a:t>
            </a:r>
            <a:endParaRPr lang="en-US" sz="1400" dirty="0"/>
          </a:p>
          <a:p>
            <a:r>
              <a:rPr lang="en-US" sz="1400" dirty="0" err="1"/>
              <a:t>amar</a:t>
            </a:r>
            <a:endParaRPr lang="en-US" sz="1400" dirty="0"/>
          </a:p>
          <a:p>
            <a:r>
              <a:rPr lang="en-US" sz="1400" dirty="0" err="1"/>
              <a:t>amistad</a:t>
            </a:r>
            <a:endParaRPr lang="en-US" sz="1400" dirty="0"/>
          </a:p>
          <a:p>
            <a:r>
              <a:rPr lang="en-US" sz="1400" dirty="0" err="1"/>
              <a:t>sensibilidad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AMARILLO</a:t>
            </a:r>
          </a:p>
          <a:p>
            <a:r>
              <a:rPr lang="en-US" sz="1400" dirty="0" err="1"/>
              <a:t>felicidad</a:t>
            </a:r>
            <a:endParaRPr lang="en-US" sz="1400" dirty="0"/>
          </a:p>
          <a:p>
            <a:r>
              <a:rPr lang="en-US" sz="1400" dirty="0" err="1"/>
              <a:t>alegría</a:t>
            </a:r>
            <a:endParaRPr lang="en-US" sz="1400" dirty="0"/>
          </a:p>
          <a:p>
            <a:r>
              <a:rPr lang="en-US" sz="1400" dirty="0" err="1"/>
              <a:t>amabilidad</a:t>
            </a:r>
            <a:endParaRPr lang="en-US" sz="1400" dirty="0"/>
          </a:p>
          <a:p>
            <a:r>
              <a:rPr lang="en-US" sz="1400" dirty="0" err="1"/>
              <a:t>intelecto</a:t>
            </a:r>
            <a:endParaRPr lang="en-US" sz="1400" dirty="0"/>
          </a:p>
          <a:p>
            <a:r>
              <a:rPr lang="en-US" sz="1400" dirty="0" err="1"/>
              <a:t>energía</a:t>
            </a:r>
            <a:endParaRPr lang="en-US" sz="1400" dirty="0"/>
          </a:p>
          <a:p>
            <a:r>
              <a:rPr lang="en-US" sz="1400" dirty="0" err="1"/>
              <a:t>calor</a:t>
            </a:r>
            <a:endParaRPr lang="en-US" sz="1400" dirty="0"/>
          </a:p>
          <a:p>
            <a:r>
              <a:rPr lang="en-US" sz="1400" dirty="0" err="1"/>
              <a:t>precaución</a:t>
            </a:r>
            <a:endParaRPr lang="en-US" sz="1400" dirty="0"/>
          </a:p>
          <a:p>
            <a:r>
              <a:rPr lang="en-US" sz="1400" dirty="0" err="1"/>
              <a:t>cobardía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BLANCO</a:t>
            </a:r>
          </a:p>
          <a:p>
            <a:r>
              <a:rPr lang="en-US" sz="1400" dirty="0" err="1"/>
              <a:t>frescura</a:t>
            </a:r>
            <a:endParaRPr lang="en-US" sz="1400" dirty="0"/>
          </a:p>
          <a:p>
            <a:r>
              <a:rPr lang="en-US" sz="1400" dirty="0" err="1"/>
              <a:t>esperanza</a:t>
            </a:r>
            <a:endParaRPr lang="en-US" sz="1400" dirty="0"/>
          </a:p>
          <a:p>
            <a:r>
              <a:rPr lang="en-US" sz="1400" dirty="0" err="1"/>
              <a:t>bondad</a:t>
            </a:r>
            <a:endParaRPr lang="en-US" sz="1400" dirty="0"/>
          </a:p>
          <a:p>
            <a:r>
              <a:rPr lang="en-US" sz="1400" dirty="0"/>
              <a:t>luz</a:t>
            </a:r>
          </a:p>
          <a:p>
            <a:r>
              <a:rPr lang="en-US" sz="1400" dirty="0" err="1"/>
              <a:t>pureza</a:t>
            </a:r>
            <a:endParaRPr lang="en-US" sz="1400" dirty="0"/>
          </a:p>
          <a:p>
            <a:r>
              <a:rPr lang="en-US" sz="1400" dirty="0" err="1"/>
              <a:t>limpieza</a:t>
            </a:r>
            <a:endParaRPr lang="en-US" sz="1400" dirty="0"/>
          </a:p>
          <a:p>
            <a:r>
              <a:rPr lang="en-US" sz="1400" dirty="0" err="1"/>
              <a:t>sencillez</a:t>
            </a:r>
            <a:endParaRPr lang="en-US" sz="1400" dirty="0"/>
          </a:p>
          <a:p>
            <a:r>
              <a:rPr lang="en-US" sz="1400" dirty="0" err="1"/>
              <a:t>frialdad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7B358D-B8B9-4F34-6311-647AE854F400}"/>
              </a:ext>
            </a:extLst>
          </p:cNvPr>
          <p:cNvSpPr txBox="1"/>
          <p:nvPr/>
        </p:nvSpPr>
        <p:spPr>
          <a:xfrm>
            <a:off x="6324600" y="304800"/>
            <a:ext cx="351113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ROJO</a:t>
            </a:r>
          </a:p>
          <a:p>
            <a:r>
              <a:rPr lang="en-US" sz="1400" dirty="0" err="1"/>
              <a:t>peligro</a:t>
            </a:r>
            <a:endParaRPr lang="en-US" sz="1400" dirty="0"/>
          </a:p>
          <a:p>
            <a:r>
              <a:rPr lang="en-US" sz="1400" dirty="0" err="1"/>
              <a:t>pasión</a:t>
            </a:r>
            <a:endParaRPr lang="en-US" sz="1400" dirty="0"/>
          </a:p>
          <a:p>
            <a:r>
              <a:rPr lang="en-US" sz="1400" dirty="0" err="1"/>
              <a:t>atrevido</a:t>
            </a:r>
            <a:endParaRPr lang="en-US" sz="1400" dirty="0"/>
          </a:p>
          <a:p>
            <a:r>
              <a:rPr lang="en-US" sz="1400" dirty="0"/>
              <a:t>romance</a:t>
            </a:r>
          </a:p>
          <a:p>
            <a:r>
              <a:rPr lang="en-US" sz="1400" dirty="0" err="1"/>
              <a:t>estilo</a:t>
            </a:r>
            <a:endParaRPr lang="en-US" sz="1400" dirty="0"/>
          </a:p>
          <a:p>
            <a:r>
              <a:rPr lang="en-US" sz="1400" dirty="0" err="1"/>
              <a:t>excitación</a:t>
            </a:r>
            <a:endParaRPr lang="en-US" sz="1400" dirty="0"/>
          </a:p>
          <a:p>
            <a:r>
              <a:rPr lang="en-US" sz="1400" dirty="0" err="1"/>
              <a:t>urgencia</a:t>
            </a:r>
            <a:endParaRPr lang="en-US" sz="1400" dirty="0"/>
          </a:p>
          <a:p>
            <a:r>
              <a:rPr lang="en-US" sz="1400" dirty="0" err="1"/>
              <a:t>energético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AZUL</a:t>
            </a:r>
          </a:p>
          <a:p>
            <a:r>
              <a:rPr lang="en-US" sz="1400" dirty="0" err="1"/>
              <a:t>paz</a:t>
            </a:r>
            <a:endParaRPr lang="en-US" sz="1400" dirty="0"/>
          </a:p>
          <a:p>
            <a:r>
              <a:rPr lang="en-US" sz="1400" dirty="0" err="1"/>
              <a:t>estabilidad</a:t>
            </a:r>
            <a:endParaRPr lang="en-US" sz="1400" dirty="0"/>
          </a:p>
          <a:p>
            <a:r>
              <a:rPr lang="en-US" sz="1400" dirty="0" err="1"/>
              <a:t>calma</a:t>
            </a:r>
            <a:endParaRPr lang="en-US" sz="1400" dirty="0"/>
          </a:p>
          <a:p>
            <a:r>
              <a:rPr lang="en-US" sz="1400" dirty="0" err="1"/>
              <a:t>confianza</a:t>
            </a:r>
            <a:endParaRPr lang="en-US" sz="1400" dirty="0"/>
          </a:p>
          <a:p>
            <a:r>
              <a:rPr lang="en-US" sz="1400" dirty="0" err="1"/>
              <a:t>tranquilidad</a:t>
            </a:r>
            <a:endParaRPr lang="en-US" sz="1400" dirty="0"/>
          </a:p>
          <a:p>
            <a:r>
              <a:rPr lang="en-US" sz="1400" dirty="0" err="1"/>
              <a:t>cariño</a:t>
            </a:r>
            <a:endParaRPr lang="en-US" sz="1400" dirty="0"/>
          </a:p>
          <a:p>
            <a:r>
              <a:rPr lang="en-US" sz="1400" dirty="0" err="1"/>
              <a:t>sinceridad</a:t>
            </a:r>
            <a:endParaRPr lang="en-US" sz="1400" dirty="0"/>
          </a:p>
          <a:p>
            <a:r>
              <a:rPr lang="en-US" sz="1400" dirty="0" err="1"/>
              <a:t>Integridad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VERDE</a:t>
            </a:r>
          </a:p>
          <a:p>
            <a:r>
              <a:rPr lang="en-US" sz="1400" dirty="0" err="1"/>
              <a:t>vida</a:t>
            </a:r>
            <a:endParaRPr lang="en-US" sz="1400" dirty="0"/>
          </a:p>
          <a:p>
            <a:r>
              <a:rPr lang="en-US" sz="1400" dirty="0" err="1"/>
              <a:t>crecimiento</a:t>
            </a:r>
            <a:endParaRPr lang="en-US" sz="1400" dirty="0"/>
          </a:p>
          <a:p>
            <a:r>
              <a:rPr lang="en-US" sz="1400" dirty="0" err="1"/>
              <a:t>ambiente</a:t>
            </a:r>
            <a:endParaRPr lang="en-US" sz="1400" dirty="0"/>
          </a:p>
          <a:p>
            <a:r>
              <a:rPr lang="en-US" sz="1400" dirty="0" err="1"/>
              <a:t>cicatrización</a:t>
            </a:r>
            <a:endParaRPr lang="en-US" sz="1400" dirty="0"/>
          </a:p>
          <a:p>
            <a:r>
              <a:rPr lang="en-US" sz="1400" dirty="0"/>
              <a:t>dinero</a:t>
            </a:r>
          </a:p>
          <a:p>
            <a:r>
              <a:rPr lang="en-US" sz="1400" dirty="0" err="1"/>
              <a:t>seguridad</a:t>
            </a:r>
            <a:endParaRPr lang="en-US" sz="1400" dirty="0"/>
          </a:p>
          <a:p>
            <a:r>
              <a:rPr lang="en-US" sz="1400" dirty="0" err="1"/>
              <a:t>relajación</a:t>
            </a:r>
            <a:endParaRPr lang="en-US" sz="1400" dirty="0"/>
          </a:p>
          <a:p>
            <a:r>
              <a:rPr lang="en-US" sz="1400" dirty="0" err="1"/>
              <a:t>frescura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7213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896496"/>
            <a:ext cx="5562599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pc="-5" dirty="0"/>
              <a:t>Los </a:t>
            </a:r>
            <a:r>
              <a:rPr spc="-5" dirty="0" err="1"/>
              <a:t>elementos</a:t>
            </a:r>
            <a:r>
              <a:rPr lang="en-US" spc="-5" dirty="0"/>
              <a:t> </a:t>
            </a:r>
            <a:r>
              <a:rPr lang="en-US" spc="-5" dirty="0" err="1"/>
              <a:t>básicos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64540" y="1897176"/>
            <a:ext cx="6931660" cy="414536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844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Línea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dirty="0">
                <a:latin typeface="Arial MT"/>
                <a:cs typeface="Arial MT"/>
              </a:rPr>
              <a:t>Forma</a:t>
            </a:r>
          </a:p>
          <a:p>
            <a:pPr marL="35687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T</a:t>
            </a:r>
            <a:r>
              <a:rPr lang="en-US" sz="3200" spc="-5" dirty="0">
                <a:latin typeface="Arial MT"/>
                <a:cs typeface="Arial MT"/>
              </a:rPr>
              <a:t>e</a:t>
            </a:r>
            <a:r>
              <a:rPr sz="3200" spc="-5" dirty="0">
                <a:latin typeface="Arial MT"/>
                <a:cs typeface="Arial MT"/>
              </a:rPr>
              <a:t>xtura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Espac</a:t>
            </a:r>
            <a:r>
              <a:rPr lang="en-US" sz="3200" spc="-5" dirty="0">
                <a:latin typeface="Arial MT"/>
                <a:cs typeface="Arial MT"/>
              </a:rPr>
              <a:t>i</a:t>
            </a:r>
            <a:r>
              <a:rPr sz="3200" spc="-5" dirty="0">
                <a:latin typeface="Arial MT"/>
                <a:cs typeface="Arial MT"/>
              </a:rPr>
              <a:t>o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Tamaño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spc="-5" dirty="0" err="1">
                <a:latin typeface="Arial MT"/>
                <a:cs typeface="Arial MT"/>
              </a:rPr>
              <a:t>Luminosidad</a:t>
            </a:r>
            <a:r>
              <a:rPr lang="en-US" sz="3200" spc="-5" dirty="0">
                <a:latin typeface="Arial MT"/>
                <a:cs typeface="Arial MT"/>
              </a:rPr>
              <a:t> (Value)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Color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sual element of Graphic Design: Line | Dafi Deff Motion Graphics">
            <a:extLst>
              <a:ext uri="{FF2B5EF4-FFF2-40B4-BE49-F238E27FC236}">
                <a16:creationId xmlns:a16="http://schemas.microsoft.com/office/drawing/2014/main" id="{828AFE46-8D56-147B-EB18-87306A574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78" t="8333" r="23611" b="8333"/>
          <a:stretch/>
        </p:blipFill>
        <p:spPr bwMode="auto">
          <a:xfrm>
            <a:off x="6553200" y="0"/>
            <a:ext cx="25908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899832"/>
            <a:ext cx="731520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Líneas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28104"/>
            <a:ext cx="7465060" cy="4485202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1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Arial MT"/>
                <a:cs typeface="Arial MT"/>
              </a:rPr>
              <a:t>Marca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conectando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puntos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5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Rect</a:t>
            </a:r>
            <a:r>
              <a:rPr lang="en-US" sz="2000" spc="-5" dirty="0">
                <a:latin typeface="Arial MT"/>
                <a:cs typeface="Arial MT"/>
              </a:rPr>
              <a:t>a</a:t>
            </a:r>
            <a:r>
              <a:rPr sz="2000" spc="-5" dirty="0">
                <a:latin typeface="Arial MT"/>
                <a:cs typeface="Arial MT"/>
              </a:rPr>
              <a:t>, </a:t>
            </a:r>
            <a:r>
              <a:rPr sz="2000" spc="-5" dirty="0" err="1">
                <a:latin typeface="Arial MT"/>
                <a:cs typeface="Arial MT"/>
              </a:rPr>
              <a:t>curv</a:t>
            </a:r>
            <a:r>
              <a:rPr lang="en-US" sz="2000" spc="-5" dirty="0" err="1">
                <a:latin typeface="Arial MT"/>
                <a:cs typeface="Arial MT"/>
              </a:rPr>
              <a:t>a</a:t>
            </a:r>
            <a:r>
              <a:rPr sz="2000" spc="-5" dirty="0">
                <a:latin typeface="Arial MT"/>
                <a:cs typeface="Arial MT"/>
              </a:rPr>
              <a:t>, </a:t>
            </a:r>
            <a:r>
              <a:rPr lang="en-US" sz="2000" spc="-5" dirty="0" err="1">
                <a:latin typeface="Arial MT"/>
                <a:cs typeface="Arial MT"/>
              </a:rPr>
              <a:t>gruesa</a:t>
            </a:r>
            <a:r>
              <a:rPr sz="2000" spc="-5" dirty="0">
                <a:latin typeface="Arial MT"/>
                <a:cs typeface="Arial MT"/>
              </a:rPr>
              <a:t>,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delgada, ondulada, </a:t>
            </a:r>
            <a:br>
              <a:rPr lang="en-US" sz="2000" spc="-5" dirty="0">
                <a:latin typeface="Arial MT"/>
                <a:cs typeface="Arial MT"/>
              </a:rPr>
            </a:br>
            <a:r>
              <a:rPr sz="2000" spc="-5" dirty="0" err="1">
                <a:latin typeface="Arial MT"/>
                <a:cs typeface="Arial MT"/>
              </a:rPr>
              <a:t>discontinua</a:t>
            </a:r>
            <a:r>
              <a:rPr sz="2000" spc="-5" dirty="0">
                <a:latin typeface="Arial MT"/>
                <a:cs typeface="Arial MT"/>
              </a:rPr>
              <a:t>,</a:t>
            </a:r>
            <a:r>
              <a:rPr sz="2000" dirty="0">
                <a:solidFill>
                  <a:schemeClr val="accent1"/>
                </a:solidFill>
                <a:latin typeface="Arial MT"/>
                <a:cs typeface="Arial MT"/>
              </a:rPr>
              <a:t> </a:t>
            </a:r>
            <a:r>
              <a:rPr lang="en-US" sz="2000" spc="-5" dirty="0" err="1">
                <a:latin typeface="Arial MT"/>
                <a:cs typeface="Arial MT"/>
              </a:rPr>
              <a:t>patrones</a:t>
            </a:r>
            <a:endParaRPr sz="20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270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spc="-5" dirty="0" err="1">
                <a:latin typeface="Arial MT"/>
                <a:cs typeface="Arial MT"/>
              </a:rPr>
              <a:t>Usad</a:t>
            </a:r>
            <a:r>
              <a:rPr lang="en-US" sz="2400" spc="-5" dirty="0" err="1">
                <a:latin typeface="Arial MT"/>
                <a:cs typeface="Arial MT"/>
              </a:rPr>
              <a:t>a</a:t>
            </a:r>
            <a:r>
              <a:rPr lang="en-US" sz="2400" spc="-5" dirty="0">
                <a:latin typeface="Arial MT"/>
                <a:cs typeface="Arial MT"/>
              </a:rPr>
              <a:t> para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2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Organizar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información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Destacar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Conectar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lang="en-US" sz="2000" spc="-5" dirty="0" err="1">
                <a:latin typeface="Arial MT"/>
                <a:cs typeface="Arial MT"/>
              </a:rPr>
              <a:t>Trazar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 err="1">
                <a:latin typeface="Arial MT"/>
                <a:cs typeface="Arial MT"/>
              </a:rPr>
              <a:t>Crear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red</a:t>
            </a:r>
            <a:r>
              <a:rPr lang="en-US" sz="2000" spc="-5" dirty="0">
                <a:latin typeface="Arial MT"/>
                <a:cs typeface="Arial MT"/>
              </a:rPr>
              <a:t>es </a:t>
            </a:r>
            <a:r>
              <a:rPr sz="2000" spc="-5" dirty="0">
                <a:latin typeface="Arial MT"/>
                <a:cs typeface="Arial MT"/>
              </a:rPr>
              <a:t>o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grafico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Crear patrón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o </a:t>
            </a:r>
            <a:r>
              <a:rPr sz="2000" spc="-5" dirty="0">
                <a:latin typeface="Arial MT"/>
                <a:cs typeface="Arial MT"/>
              </a:rPr>
              <a:t>ritmo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 través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muchas </a:t>
            </a:r>
            <a:r>
              <a:rPr sz="2000" spc="-5" dirty="0">
                <a:latin typeface="Arial MT"/>
                <a:cs typeface="Arial MT"/>
              </a:rPr>
              <a:t>lineas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 err="1">
                <a:latin typeface="Arial MT"/>
                <a:cs typeface="Arial MT"/>
              </a:rPr>
              <a:t>Dir</a:t>
            </a:r>
            <a:r>
              <a:rPr lang="en-US" sz="2000" spc="-5" dirty="0" err="1">
                <a:latin typeface="Arial MT"/>
                <a:cs typeface="Arial MT"/>
              </a:rPr>
              <a:t>igir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 err="1">
                <a:latin typeface="Arial MT"/>
                <a:cs typeface="Arial MT"/>
              </a:rPr>
              <a:t>el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5" dirty="0" err="1">
                <a:latin typeface="Arial MT"/>
                <a:cs typeface="Arial MT"/>
              </a:rPr>
              <a:t>ojo</a:t>
            </a:r>
            <a:r>
              <a:rPr lang="en-US" sz="2000" spc="-5" dirty="0">
                <a:latin typeface="Arial MT"/>
                <a:cs typeface="Arial MT"/>
              </a:rPr>
              <a:t> del lector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1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Crear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sentido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de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movimiento</a:t>
            </a:r>
            <a:endParaRPr sz="20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 MT"/>
                <a:cs typeface="Arial MT"/>
              </a:rPr>
              <a:t>Sugerir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emoción</a:t>
            </a:r>
            <a:endParaRPr sz="20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1917902"/>
            <a:ext cx="7620000" cy="3933768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34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Tiene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altura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y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ancho</a:t>
            </a:r>
            <a:endParaRPr sz="28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33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Geométrico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0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círculos,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triangulos,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lang="en-US" sz="2400" dirty="0" err="1">
                <a:latin typeface="Arial MT"/>
                <a:cs typeface="Arial MT"/>
              </a:rPr>
              <a:t>cubo</a:t>
            </a:r>
            <a:r>
              <a:rPr sz="2400" dirty="0">
                <a:latin typeface="Arial MT"/>
                <a:cs typeface="Arial MT"/>
              </a:rPr>
              <a:t>: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regular,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estructurado</a:t>
            </a:r>
          </a:p>
          <a:p>
            <a:pPr marL="756285" lvl="1" indent="-287020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dirty="0" err="1">
                <a:latin typeface="Arial MT"/>
                <a:cs typeface="Arial MT"/>
              </a:rPr>
              <a:t>B</a:t>
            </a:r>
            <a:r>
              <a:rPr lang="en-US" sz="2400" dirty="0" err="1">
                <a:latin typeface="Arial MT"/>
                <a:cs typeface="Arial MT"/>
              </a:rPr>
              <a:t>uen</a:t>
            </a:r>
            <a:r>
              <a:rPr lang="en-US" sz="2400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bloque</a:t>
            </a:r>
            <a:r>
              <a:rPr lang="en-US" sz="2400" spc="-5" dirty="0">
                <a:latin typeface="Arial MT"/>
                <a:cs typeface="Arial MT"/>
              </a:rPr>
              <a:t> de </a:t>
            </a:r>
            <a:r>
              <a:rPr lang="en-US" sz="2400" spc="-5" dirty="0" err="1">
                <a:latin typeface="Arial MT"/>
                <a:cs typeface="Arial MT"/>
              </a:rPr>
              <a:t>construccion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para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diseño</a:t>
            </a:r>
            <a:r>
              <a:rPr lang="en-US" sz="2400" spc="-5" dirty="0">
                <a:latin typeface="Arial MT"/>
                <a:cs typeface="Arial MT"/>
              </a:rPr>
              <a:t> </a:t>
            </a:r>
            <a:r>
              <a:rPr lang="en-US" sz="2400" spc="-5" dirty="0" err="1">
                <a:latin typeface="Arial MT"/>
                <a:cs typeface="Arial MT"/>
              </a:rPr>
              <a:t>gráfico</a:t>
            </a:r>
            <a:endParaRPr sz="24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32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Natural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05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animales,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plantas,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humanos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Irregular,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lang="en-US" sz="2400" dirty="0" err="1">
                <a:latin typeface="Arial MT"/>
                <a:cs typeface="Arial MT"/>
              </a:rPr>
              <a:t>fluido</a:t>
            </a:r>
            <a:endParaRPr sz="24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32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Abstracto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0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iconos,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estilizado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cifras,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gráfico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ilustraciones</a:t>
            </a:r>
            <a:endParaRPr sz="2400" dirty="0">
              <a:latin typeface="Arial MT"/>
              <a:cs typeface="Arial MT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E40E42-D704-402F-76CE-D8803800BBD8}"/>
              </a:ext>
            </a:extLst>
          </p:cNvPr>
          <p:cNvGrpSpPr/>
          <p:nvPr/>
        </p:nvGrpSpPr>
        <p:grpSpPr>
          <a:xfrm>
            <a:off x="5791200" y="2511551"/>
            <a:ext cx="3352800" cy="4346449"/>
            <a:chOff x="5791200" y="2471472"/>
            <a:chExt cx="3352800" cy="4346449"/>
          </a:xfrm>
        </p:grpSpPr>
        <p:grpSp>
          <p:nvGrpSpPr>
            <p:cNvPr id="4" name="object 4"/>
            <p:cNvGrpSpPr/>
            <p:nvPr/>
          </p:nvGrpSpPr>
          <p:grpSpPr>
            <a:xfrm>
              <a:off x="7921752" y="2471472"/>
              <a:ext cx="771525" cy="695325"/>
              <a:chOff x="7921752" y="2511551"/>
              <a:chExt cx="771525" cy="695325"/>
            </a:xfrm>
          </p:grpSpPr>
          <p:sp>
            <p:nvSpPr>
              <p:cNvPr id="5" name="object 5"/>
              <p:cNvSpPr/>
              <p:nvPr/>
            </p:nvSpPr>
            <p:spPr>
              <a:xfrm>
                <a:off x="7924800" y="2514600"/>
                <a:ext cx="76200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762000" h="685800">
                    <a:moveTo>
                      <a:pt x="762000" y="0"/>
                    </a:moveTo>
                    <a:lnTo>
                      <a:pt x="170687" y="0"/>
                    </a:lnTo>
                    <a:lnTo>
                      <a:pt x="0" y="170687"/>
                    </a:lnTo>
                    <a:lnTo>
                      <a:pt x="0" y="685800"/>
                    </a:lnTo>
                    <a:lnTo>
                      <a:pt x="591311" y="685800"/>
                    </a:lnTo>
                    <a:lnTo>
                      <a:pt x="762000" y="515112"/>
                    </a:lnTo>
                    <a:lnTo>
                      <a:pt x="762000" y="0"/>
                    </a:lnTo>
                    <a:close/>
                  </a:path>
                </a:pathLst>
              </a:custGeom>
              <a:solidFill>
                <a:srgbClr val="C6E6E9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7924800" y="2514600"/>
                <a:ext cx="762000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762000" h="170814">
                    <a:moveTo>
                      <a:pt x="762000" y="0"/>
                    </a:moveTo>
                    <a:lnTo>
                      <a:pt x="170687" y="0"/>
                    </a:lnTo>
                    <a:lnTo>
                      <a:pt x="0" y="170687"/>
                    </a:lnTo>
                    <a:lnTo>
                      <a:pt x="591311" y="170687"/>
                    </a:lnTo>
                    <a:lnTo>
                      <a:pt x="762000" y="0"/>
                    </a:lnTo>
                    <a:close/>
                  </a:path>
                </a:pathLst>
              </a:custGeom>
              <a:solidFill>
                <a:srgbClr val="D2EB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" name="object 7"/>
              <p:cNvSpPr/>
              <p:nvPr/>
            </p:nvSpPr>
            <p:spPr>
              <a:xfrm>
                <a:off x="8516112" y="2514600"/>
                <a:ext cx="170815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170815" h="685800">
                    <a:moveTo>
                      <a:pt x="170688" y="0"/>
                    </a:moveTo>
                    <a:lnTo>
                      <a:pt x="0" y="170687"/>
                    </a:lnTo>
                    <a:lnTo>
                      <a:pt x="0" y="685800"/>
                    </a:lnTo>
                    <a:lnTo>
                      <a:pt x="170688" y="515112"/>
                    </a:lnTo>
                    <a:lnTo>
                      <a:pt x="170688" y="0"/>
                    </a:lnTo>
                    <a:close/>
                  </a:path>
                </a:pathLst>
              </a:custGeom>
              <a:solidFill>
                <a:srgbClr val="A6C1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" name="object 8"/>
              <p:cNvSpPr/>
              <p:nvPr/>
            </p:nvSpPr>
            <p:spPr>
              <a:xfrm>
                <a:off x="7926324" y="2516123"/>
                <a:ext cx="762000" cy="685800"/>
              </a:xfrm>
              <a:custGeom>
                <a:avLst/>
                <a:gdLst/>
                <a:ahLst/>
                <a:cxnLst/>
                <a:rect l="l" t="t" r="r" b="b"/>
                <a:pathLst>
                  <a:path w="762000" h="685800">
                    <a:moveTo>
                      <a:pt x="170687" y="0"/>
                    </a:moveTo>
                    <a:lnTo>
                      <a:pt x="0" y="170687"/>
                    </a:lnTo>
                    <a:lnTo>
                      <a:pt x="0" y="685800"/>
                    </a:lnTo>
                    <a:lnTo>
                      <a:pt x="591311" y="685800"/>
                    </a:lnTo>
                    <a:lnTo>
                      <a:pt x="761999" y="515111"/>
                    </a:lnTo>
                    <a:lnTo>
                      <a:pt x="761999" y="0"/>
                    </a:lnTo>
                    <a:lnTo>
                      <a:pt x="170687" y="0"/>
                    </a:lnTo>
                    <a:close/>
                  </a:path>
                  <a:path w="762000" h="685800">
                    <a:moveTo>
                      <a:pt x="0" y="170687"/>
                    </a:moveTo>
                    <a:lnTo>
                      <a:pt x="591311" y="170687"/>
                    </a:lnTo>
                    <a:lnTo>
                      <a:pt x="761999" y="0"/>
                    </a:lnTo>
                  </a:path>
                  <a:path w="762000" h="685800">
                    <a:moveTo>
                      <a:pt x="591311" y="170687"/>
                    </a:moveTo>
                    <a:lnTo>
                      <a:pt x="591311" y="685800"/>
                    </a:lnTo>
                  </a:path>
                </a:pathLst>
              </a:custGeom>
              <a:ln w="914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9"/>
            <p:cNvGrpSpPr/>
            <p:nvPr/>
          </p:nvGrpSpPr>
          <p:grpSpPr>
            <a:xfrm>
              <a:off x="5791200" y="3846121"/>
              <a:ext cx="3352800" cy="2971800"/>
              <a:chOff x="5791200" y="3886200"/>
              <a:chExt cx="3352800" cy="2971800"/>
            </a:xfrm>
          </p:grpSpPr>
          <p:pic>
            <p:nvPicPr>
              <p:cNvPr id="10" name="object 10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781800" y="3886200"/>
                <a:ext cx="1905000" cy="1435608"/>
              </a:xfrm>
              <a:prstGeom prst="rect">
                <a:avLst/>
              </a:prstGeom>
            </p:spPr>
          </p:pic>
          <p:pic>
            <p:nvPicPr>
              <p:cNvPr id="11" name="object 11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595616" y="5333999"/>
                <a:ext cx="1548383" cy="1258823"/>
              </a:xfrm>
              <a:prstGeom prst="rect">
                <a:avLst/>
              </a:prstGeom>
            </p:spPr>
          </p:pic>
          <p:pic>
            <p:nvPicPr>
              <p:cNvPr id="12" name="object 12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791200" y="5919215"/>
                <a:ext cx="1219199" cy="938784"/>
              </a:xfrm>
              <a:prstGeom prst="rect">
                <a:avLst/>
              </a:prstGeom>
            </p:spPr>
          </p:pic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6D9374A-ACCE-8C18-BF15-B5D777FD46E0}"/>
              </a:ext>
            </a:extLst>
          </p:cNvPr>
          <p:cNvSpPr txBox="1"/>
          <p:nvPr/>
        </p:nvSpPr>
        <p:spPr>
          <a:xfrm>
            <a:off x="2208530" y="72273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spc="-5" dirty="0" err="1">
                <a:latin typeface="+mj-lt"/>
              </a:rPr>
              <a:t>Formas</a:t>
            </a:r>
            <a:endParaRPr lang="en-US" sz="3200" dirty="0">
              <a:latin typeface="+mj-lt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E200436-8332-31E0-D2BD-511362D23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1871345"/>
            <a:ext cx="790575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0" y="5426166"/>
            <a:ext cx="5029200" cy="134465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2000" y="1903366"/>
            <a:ext cx="8153400" cy="344004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84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 err="1">
                <a:latin typeface="Arial MT"/>
                <a:cs typeface="Arial MT"/>
              </a:rPr>
              <a:t>Usado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lang="en-US" sz="3200" spc="-35" dirty="0">
                <a:latin typeface="Arial MT"/>
                <a:cs typeface="Arial MT"/>
              </a:rPr>
              <a:t>par</a:t>
            </a:r>
            <a:r>
              <a:rPr sz="3200" spc="-5" dirty="0">
                <a:latin typeface="Arial MT"/>
                <a:cs typeface="Arial MT"/>
              </a:rPr>
              <a:t>a</a:t>
            </a:r>
            <a:endParaRPr sz="32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50"/>
              </a:spcBef>
              <a:buChar char="–"/>
              <a:tabLst>
                <a:tab pos="756920" algn="l"/>
              </a:tabLst>
            </a:pPr>
            <a:r>
              <a:rPr sz="2800" dirty="0" err="1">
                <a:latin typeface="Arial MT"/>
                <a:cs typeface="Arial MT"/>
              </a:rPr>
              <a:t>Simboliza</a:t>
            </a:r>
            <a:r>
              <a:rPr lang="en-US" sz="2800" dirty="0" err="1">
                <a:latin typeface="Arial MT"/>
                <a:cs typeface="Arial MT"/>
              </a:rPr>
              <a:t>r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 err="1">
                <a:latin typeface="Arial MT"/>
                <a:cs typeface="Arial MT"/>
              </a:rPr>
              <a:t>un</a:t>
            </a:r>
            <a:r>
              <a:rPr lang="en-US" sz="2800" dirty="0" err="1">
                <a:latin typeface="Arial MT"/>
                <a:cs typeface="Arial MT"/>
              </a:rPr>
              <a:t>a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idea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 MT"/>
                <a:cs typeface="Arial MT"/>
              </a:rPr>
              <a:t>Destacar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información</a:t>
            </a:r>
            <a:endParaRPr sz="2800" dirty="0">
              <a:latin typeface="Arial MT"/>
              <a:cs typeface="Arial MT"/>
            </a:endParaRPr>
          </a:p>
          <a:p>
            <a:pPr marL="756285" marR="5080" lvl="1" indent="-287020">
              <a:lnSpc>
                <a:spcPts val="3020"/>
              </a:lnSpc>
              <a:spcBef>
                <a:spcPts val="720"/>
              </a:spcBef>
              <a:buChar char="–"/>
              <a:tabLst>
                <a:tab pos="756920" algn="l"/>
              </a:tabLst>
            </a:pPr>
            <a:r>
              <a:rPr sz="2800" dirty="0" err="1">
                <a:latin typeface="Arial MT"/>
                <a:cs typeface="Arial MT"/>
              </a:rPr>
              <a:t>Ha</a:t>
            </a:r>
            <a:r>
              <a:rPr lang="en-US" sz="2800" dirty="0" err="1">
                <a:latin typeface="Arial MT"/>
                <a:cs typeface="Arial MT"/>
              </a:rPr>
              <a:t>ce</a:t>
            </a:r>
            <a:r>
              <a:rPr sz="2800" dirty="0">
                <a:latin typeface="Arial MT"/>
                <a:cs typeface="Arial MT"/>
              </a:rPr>
              <a:t> que el texto o la foto sean </a:t>
            </a:r>
            <a:r>
              <a:rPr sz="2800" dirty="0" err="1">
                <a:latin typeface="Arial MT"/>
                <a:cs typeface="Arial MT"/>
              </a:rPr>
              <a:t>más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 err="1">
                <a:latin typeface="Arial MT"/>
                <a:cs typeface="Arial MT"/>
              </a:rPr>
              <a:t>interesante</a:t>
            </a:r>
            <a:r>
              <a:rPr lang="en-US" sz="2800" spc="-5" dirty="0" err="1">
                <a:latin typeface="Arial MT"/>
                <a:cs typeface="Arial MT"/>
              </a:rPr>
              <a:t>s</a:t>
            </a:r>
            <a:r>
              <a:rPr lang="en-US"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 través </a:t>
            </a:r>
            <a:r>
              <a:rPr sz="2800" spc="-5" dirty="0">
                <a:latin typeface="Arial MT"/>
                <a:cs typeface="Arial MT"/>
              </a:rPr>
              <a:t>del enmascaramiento</a:t>
            </a:r>
            <a:endParaRPr sz="28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33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Angular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-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masculino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384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 err="1">
                <a:latin typeface="Arial MT"/>
                <a:cs typeface="Arial MT"/>
              </a:rPr>
              <a:t>Curv</a:t>
            </a:r>
            <a:r>
              <a:rPr lang="en-US" sz="3200" spc="-5" dirty="0" err="1">
                <a:latin typeface="Arial MT"/>
                <a:cs typeface="Arial MT"/>
              </a:rPr>
              <a:t>a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-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femenino</a:t>
            </a:r>
            <a:endParaRPr sz="3200" dirty="0">
              <a:latin typeface="Arial MT"/>
              <a:cs typeface="Arial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5A49DC-929D-C6CD-5EE4-A891C77DD640}"/>
              </a:ext>
            </a:extLst>
          </p:cNvPr>
          <p:cNvSpPr txBox="1"/>
          <p:nvPr/>
        </p:nvSpPr>
        <p:spPr>
          <a:xfrm>
            <a:off x="2208530" y="722730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spc="-5" dirty="0" err="1">
                <a:latin typeface="+mj-lt"/>
              </a:rPr>
              <a:t>Formas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804163"/>
            <a:ext cx="350520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dirty="0"/>
              <a:t>T</a:t>
            </a:r>
            <a:r>
              <a:rPr spc="-5" dirty="0"/>
              <a:t>ext</a:t>
            </a:r>
            <a:r>
              <a:rPr dirty="0"/>
              <a:t>u</a:t>
            </a:r>
            <a:r>
              <a:rPr spc="-5" dirty="0"/>
              <a:t>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897176"/>
            <a:ext cx="7769860" cy="23730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844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spc="-5" dirty="0" err="1">
                <a:latin typeface="Arial MT"/>
                <a:cs typeface="Arial MT"/>
              </a:rPr>
              <a:t>Observar</a:t>
            </a:r>
            <a:r>
              <a:rPr sz="3200" spc="-5" dirty="0">
                <a:latin typeface="Arial MT"/>
                <a:cs typeface="Arial MT"/>
              </a:rPr>
              <a:t> o </a:t>
            </a:r>
            <a:r>
              <a:rPr sz="3200" spc="-5" dirty="0" err="1">
                <a:latin typeface="Arial MT"/>
                <a:cs typeface="Arial MT"/>
              </a:rPr>
              <a:t>sentir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lang="en-US" sz="3200" spc="-5" dirty="0" err="1">
                <a:latin typeface="Arial MT"/>
                <a:cs typeface="Arial MT"/>
              </a:rPr>
              <a:t>sobre</a:t>
            </a:r>
            <a:r>
              <a:rPr lang="en-US" sz="3200" spc="-5" dirty="0">
                <a:latin typeface="Arial MT"/>
                <a:cs typeface="Arial MT"/>
              </a:rPr>
              <a:t> </a:t>
            </a:r>
            <a:r>
              <a:rPr lang="en-US" sz="3200" spc="-5" dirty="0" err="1">
                <a:latin typeface="Arial MT"/>
                <a:cs typeface="Arial MT"/>
              </a:rPr>
              <a:t>una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superficie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dirty="0">
                <a:latin typeface="Arial MT"/>
                <a:cs typeface="Arial MT"/>
              </a:rPr>
              <a:t>Da </a:t>
            </a:r>
            <a:r>
              <a:rPr sz="3200" dirty="0">
                <a:latin typeface="Arial MT"/>
                <a:cs typeface="Arial MT"/>
              </a:rPr>
              <a:t>"sensación" </a:t>
            </a:r>
            <a:r>
              <a:rPr sz="3200" spc="-5" dirty="0">
                <a:latin typeface="Arial MT"/>
                <a:cs typeface="Arial MT"/>
              </a:rPr>
              <a:t>general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algo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spc="-5" dirty="0" err="1">
                <a:latin typeface="Arial MT"/>
                <a:cs typeface="Arial MT"/>
              </a:rPr>
              <a:t>P</a:t>
            </a:r>
            <a:r>
              <a:rPr sz="3200" spc="-5" dirty="0" err="1">
                <a:latin typeface="Arial MT"/>
                <a:cs typeface="Arial MT"/>
              </a:rPr>
              <a:t>rovoca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emociones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Agrega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riqueza y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profundidad</a:t>
            </a:r>
            <a:endParaRPr sz="32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4600" y="4876800"/>
            <a:ext cx="6348984" cy="17007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3800" y="804163"/>
            <a:ext cx="213360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Espacio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917902"/>
            <a:ext cx="7769860" cy="4356961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34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Distancia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alrededor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entre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cosas</a:t>
            </a:r>
          </a:p>
          <a:p>
            <a:pPr marL="356870" marR="69215" indent="-344805">
              <a:lnSpc>
                <a:spcPts val="3020"/>
              </a:lnSpc>
              <a:spcBef>
                <a:spcPts val="720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2800" spc="-5" dirty="0" err="1">
                <a:latin typeface="Arial MT"/>
                <a:cs typeface="Arial MT"/>
              </a:rPr>
              <a:t>Separa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unifica,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lang="en-US" sz="2800" spc="-5" dirty="0" err="1">
                <a:latin typeface="Arial MT"/>
                <a:cs typeface="Arial MT"/>
              </a:rPr>
              <a:t>resalta</a:t>
            </a:r>
            <a:r>
              <a:rPr sz="2800" spc="-5" dirty="0">
                <a:latin typeface="Arial MT"/>
                <a:cs typeface="Arial MT"/>
              </a:rPr>
              <a:t>,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 err="1">
                <a:latin typeface="Arial MT"/>
                <a:cs typeface="Arial MT"/>
              </a:rPr>
              <a:t>proporciona</a:t>
            </a:r>
            <a:r>
              <a:rPr lang="en-US" sz="2800" spc="-5" dirty="0">
                <a:latin typeface="Arial MT"/>
                <a:cs typeface="Arial MT"/>
              </a:rPr>
              <a:t> </a:t>
            </a:r>
            <a:r>
              <a:rPr lang="en-US" sz="2800" spc="-5" dirty="0" err="1">
                <a:latin typeface="Arial MT"/>
                <a:cs typeface="Arial MT"/>
              </a:rPr>
              <a:t>descanso</a:t>
            </a:r>
            <a:r>
              <a:rPr lang="en-US" sz="2800" spc="-5" dirty="0">
                <a:latin typeface="Arial MT"/>
                <a:cs typeface="Arial MT"/>
              </a:rPr>
              <a:t> p</a:t>
            </a:r>
            <a:r>
              <a:rPr sz="2800" dirty="0">
                <a:latin typeface="Arial MT"/>
                <a:cs typeface="Arial MT"/>
              </a:rPr>
              <a:t>ara </a:t>
            </a:r>
            <a:r>
              <a:rPr sz="2800" spc="-5" dirty="0">
                <a:latin typeface="Arial MT"/>
                <a:cs typeface="Arial MT"/>
              </a:rPr>
              <a:t>el ojo</a:t>
            </a:r>
            <a:endParaRPr sz="28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2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Especialmente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 err="1">
                <a:latin typeface="Arial MT"/>
                <a:cs typeface="Arial MT"/>
              </a:rPr>
              <a:t>espacio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en</a:t>
            </a:r>
            <a:r>
              <a:rPr lang="en-US" sz="2800" dirty="0">
                <a:latin typeface="Arial MT"/>
                <a:cs typeface="Arial MT"/>
              </a:rPr>
              <a:t> </a:t>
            </a:r>
            <a:r>
              <a:rPr lang="en-US" sz="2800" dirty="0" err="1">
                <a:latin typeface="Arial MT"/>
                <a:cs typeface="Arial MT"/>
              </a:rPr>
              <a:t>blanco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305"/>
              </a:spcBef>
              <a:buChar char="–"/>
              <a:tabLst>
                <a:tab pos="756920" algn="l"/>
              </a:tabLst>
            </a:pPr>
            <a:r>
              <a:rPr sz="2400" spc="-5" dirty="0" err="1">
                <a:latin typeface="Arial MT"/>
                <a:cs typeface="Arial MT"/>
              </a:rPr>
              <a:t>Usado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lang="en-US" sz="2400" spc="-20" dirty="0">
                <a:latin typeface="Arial MT"/>
                <a:cs typeface="Arial MT"/>
              </a:rPr>
              <a:t>para </a:t>
            </a:r>
            <a:r>
              <a:rPr lang="en-US" sz="2400" spc="-20" dirty="0" err="1">
                <a:latin typeface="Arial MT"/>
                <a:cs typeface="Arial MT"/>
              </a:rPr>
              <a:t>d</a:t>
            </a:r>
            <a:r>
              <a:rPr sz="2400" dirty="0" err="1">
                <a:latin typeface="Arial MT"/>
                <a:cs typeface="Arial MT"/>
              </a:rPr>
              <a:t>a</a:t>
            </a:r>
            <a:r>
              <a:rPr lang="en-US" sz="2400" dirty="0" err="1">
                <a:latin typeface="Arial MT"/>
                <a:cs typeface="Arial MT"/>
              </a:rPr>
              <a:t>r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énfasis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y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enfocar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Agrega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legibilidad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</a:tabLst>
            </a:pPr>
            <a:r>
              <a:rPr sz="2400" dirty="0" err="1">
                <a:latin typeface="Arial MT"/>
                <a:cs typeface="Arial MT"/>
              </a:rPr>
              <a:t>Est</a:t>
            </a:r>
            <a:r>
              <a:rPr lang="en-US" sz="2400" dirty="0" err="1">
                <a:latin typeface="Arial MT"/>
                <a:cs typeface="Arial MT"/>
              </a:rPr>
              <a:t>i</a:t>
            </a:r>
            <a:r>
              <a:rPr sz="2400" dirty="0" err="1">
                <a:latin typeface="Arial MT"/>
                <a:cs typeface="Arial MT"/>
              </a:rPr>
              <a:t>l</a:t>
            </a:r>
            <a:r>
              <a:rPr lang="en-US" sz="2400" dirty="0" err="1">
                <a:latin typeface="Arial MT"/>
                <a:cs typeface="Arial MT"/>
              </a:rPr>
              <a:t>isado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lang="en-US" sz="2400" dirty="0" err="1">
                <a:latin typeface="Arial MT"/>
                <a:cs typeface="Arial MT"/>
              </a:rPr>
              <a:t>E</a:t>
            </a:r>
            <a:r>
              <a:rPr sz="2400" dirty="0" err="1">
                <a:latin typeface="Arial MT"/>
                <a:cs typeface="Arial MT"/>
              </a:rPr>
              <a:t>spacio</a:t>
            </a:r>
            <a:r>
              <a:rPr lang="en-US" sz="2400" dirty="0" err="1">
                <a:latin typeface="Arial MT"/>
                <a:cs typeface="Arial MT"/>
              </a:rPr>
              <a:t>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lang="en-US" sz="2400" spc="-25" dirty="0" err="1">
                <a:latin typeface="Arial MT"/>
                <a:cs typeface="Arial MT"/>
              </a:rPr>
              <a:t>en</a:t>
            </a:r>
            <a:r>
              <a:rPr lang="en-US" sz="2400" spc="-25" dirty="0">
                <a:latin typeface="Arial MT"/>
                <a:cs typeface="Arial MT"/>
              </a:rPr>
              <a:t> </a:t>
            </a:r>
            <a:r>
              <a:rPr lang="en-US" sz="2400" spc="-25" dirty="0" err="1">
                <a:latin typeface="Arial MT"/>
                <a:cs typeface="Arial MT"/>
              </a:rPr>
              <a:t>blanco</a:t>
            </a:r>
            <a:r>
              <a:rPr lang="en-US" sz="2400" spc="-25" dirty="0">
                <a:latin typeface="Arial MT"/>
                <a:cs typeface="Arial MT"/>
              </a:rPr>
              <a:t> se </a:t>
            </a:r>
            <a:r>
              <a:rPr lang="en-US" sz="2400" spc="-25" dirty="0" err="1">
                <a:latin typeface="Arial MT"/>
                <a:cs typeface="Arial MT"/>
              </a:rPr>
              <a:t>encuentran</a:t>
            </a:r>
            <a:r>
              <a:rPr lang="en-US" sz="2400" spc="-25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en</a:t>
            </a:r>
            <a:endParaRPr sz="2400" dirty="0">
              <a:latin typeface="Arial MT"/>
              <a:cs typeface="Arial MT"/>
            </a:endParaRPr>
          </a:p>
          <a:p>
            <a:pPr marL="1155700" marR="5080" lvl="2" indent="-228600">
              <a:lnSpc>
                <a:spcPts val="2160"/>
              </a:lnSpc>
              <a:spcBef>
                <a:spcPts val="505"/>
              </a:spcBef>
              <a:buChar char="•"/>
              <a:tabLst>
                <a:tab pos="1155065" algn="l"/>
                <a:tab pos="1155700" algn="l"/>
              </a:tabLst>
            </a:pPr>
            <a:r>
              <a:rPr sz="2000" spc="-5" dirty="0">
                <a:latin typeface="Arial MT"/>
                <a:cs typeface="Arial MT"/>
              </a:rPr>
              <a:t>Márgenes, espaciado entre párrafos, espaciado entre líneas, </a:t>
            </a:r>
            <a:r>
              <a:rPr sz="2000" spc="-5" dirty="0" err="1">
                <a:latin typeface="Arial MT"/>
                <a:cs typeface="Arial MT"/>
              </a:rPr>
              <a:t>medianil</a:t>
            </a:r>
            <a:r>
              <a:rPr sz="2000" spc="-5" dirty="0">
                <a:latin typeface="Arial MT"/>
                <a:cs typeface="Arial MT"/>
              </a:rPr>
              <a:t> (</a:t>
            </a:r>
            <a:r>
              <a:rPr lang="en-US" sz="2000" spc="-5" dirty="0" err="1">
                <a:latin typeface="Arial MT"/>
                <a:cs typeface="Arial MT"/>
              </a:rPr>
              <a:t>espacio</a:t>
            </a:r>
            <a:r>
              <a:rPr lang="en-US" sz="2000" spc="-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entre columnas),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alrededor del texto,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gráficos</a:t>
            </a:r>
            <a:endParaRPr sz="20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899833"/>
            <a:ext cx="2438399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Tamaño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897176"/>
            <a:ext cx="7769860" cy="4042772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844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 err="1">
                <a:latin typeface="Arial MT"/>
                <a:cs typeface="Arial MT"/>
              </a:rPr>
              <a:t>Cómo</a:t>
            </a:r>
            <a:r>
              <a:rPr lang="en-US" sz="3200" spc="-5" dirty="0">
                <a:latin typeface="Arial MT"/>
                <a:cs typeface="Arial MT"/>
              </a:rPr>
              <a:t> de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grande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 </a:t>
            </a:r>
            <a:r>
              <a:rPr sz="3200" spc="-5" dirty="0" err="1">
                <a:latin typeface="Arial MT"/>
                <a:cs typeface="Arial MT"/>
              </a:rPr>
              <a:t>pequeño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lang="en-US" sz="3200" dirty="0">
                <a:latin typeface="Arial MT"/>
                <a:cs typeface="Arial MT"/>
              </a:rPr>
              <a:t>es </a:t>
            </a:r>
            <a:r>
              <a:rPr sz="3200" spc="-5" dirty="0">
                <a:latin typeface="Arial MT"/>
                <a:cs typeface="Arial MT"/>
              </a:rPr>
              <a:t>alg</a:t>
            </a:r>
            <a:r>
              <a:rPr lang="en-US" sz="3200" spc="-5" dirty="0">
                <a:latin typeface="Arial MT"/>
                <a:cs typeface="Arial MT"/>
              </a:rPr>
              <a:t>o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spc="-5" dirty="0" err="1">
                <a:latin typeface="Arial MT"/>
                <a:cs typeface="Arial MT"/>
              </a:rPr>
              <a:t>Objetos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-5" dirty="0" err="1">
                <a:latin typeface="Arial MT"/>
                <a:cs typeface="Arial MT"/>
              </a:rPr>
              <a:t>más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-5" dirty="0" err="1">
                <a:latin typeface="Arial MT"/>
                <a:cs typeface="Arial MT"/>
              </a:rPr>
              <a:t>grandes</a:t>
            </a:r>
            <a:r>
              <a:rPr lang="en-US" sz="3200" spc="-5" dirty="0">
                <a:latin typeface="Arial MT"/>
                <a:cs typeface="Arial MT"/>
              </a:rPr>
              <a:t>,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más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importante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3200" spc="-5" dirty="0" err="1">
                <a:latin typeface="Arial MT"/>
                <a:cs typeface="Arial MT"/>
              </a:rPr>
              <a:t>A</a:t>
            </a:r>
            <a:r>
              <a:rPr sz="3200" spc="-5" dirty="0" err="1">
                <a:latin typeface="Arial MT"/>
                <a:cs typeface="Arial MT"/>
              </a:rPr>
              <a:t>trae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atención</a:t>
            </a: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Agrega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contraste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entre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elementos</a:t>
            </a:r>
            <a:endParaRPr sz="32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 err="1">
                <a:latin typeface="Arial MT"/>
                <a:cs typeface="Arial MT"/>
              </a:rPr>
              <a:t>Crea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lang="en-US" sz="3200" spc="-5" dirty="0" err="1">
                <a:latin typeface="Arial MT"/>
                <a:cs typeface="Arial MT"/>
              </a:rPr>
              <a:t>consitencia</a:t>
            </a:r>
            <a:endParaRPr sz="3200" dirty="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 err="1">
                <a:latin typeface="Arial MT"/>
                <a:cs typeface="Arial MT"/>
              </a:rPr>
              <a:t>P</a:t>
            </a:r>
            <a:r>
              <a:rPr lang="en-US" sz="3200" spc="-5" dirty="0" err="1">
                <a:latin typeface="Arial MT"/>
                <a:cs typeface="Arial MT"/>
              </a:rPr>
              <a:t>ue</a:t>
            </a:r>
            <a:r>
              <a:rPr sz="3200" spc="-5" dirty="0" err="1">
                <a:latin typeface="Arial MT"/>
                <a:cs typeface="Arial MT"/>
              </a:rPr>
              <a:t>de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ser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 err="1">
                <a:latin typeface="Arial MT"/>
                <a:cs typeface="Arial MT"/>
              </a:rPr>
              <a:t>usado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lang="en-US" sz="3200" spc="-5" dirty="0">
                <a:latin typeface="Arial MT"/>
                <a:cs typeface="Arial MT"/>
              </a:rPr>
              <a:t>para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dar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impresión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5" dirty="0">
                <a:latin typeface="Arial MT"/>
                <a:cs typeface="Arial MT"/>
              </a:rPr>
              <a:t>de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lang="en-US" sz="3200" dirty="0" err="1">
                <a:latin typeface="Arial MT"/>
                <a:cs typeface="Arial MT"/>
              </a:rPr>
              <a:t>tridimensionalidad</a:t>
            </a:r>
            <a:r>
              <a:rPr lang="en-US" sz="3200" dirty="0">
                <a:latin typeface="Arial MT"/>
                <a:cs typeface="Arial MT"/>
              </a:rPr>
              <a:t> o </a:t>
            </a:r>
            <a:r>
              <a:rPr lang="en-US" sz="3200" dirty="0" err="1">
                <a:latin typeface="Arial MT"/>
                <a:cs typeface="Arial MT"/>
              </a:rPr>
              <a:t>sentido</a:t>
            </a:r>
            <a:r>
              <a:rPr lang="en-US" sz="3200" dirty="0">
                <a:latin typeface="Arial MT"/>
                <a:cs typeface="Arial MT"/>
              </a:rPr>
              <a:t> de </a:t>
            </a:r>
            <a:r>
              <a:rPr sz="3200" spc="-5" dirty="0" err="1">
                <a:latin typeface="Arial MT"/>
                <a:cs typeface="Arial MT"/>
              </a:rPr>
              <a:t>distancia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5600" y="899833"/>
            <a:ext cx="3505200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pc="-5" dirty="0" err="1"/>
              <a:t>Luminosidad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64540" y="1911806"/>
            <a:ext cx="7541260" cy="372794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Cómo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luz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oscuro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un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área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es</a:t>
            </a:r>
            <a:endParaRPr sz="2800" dirty="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lang="en-US" sz="2800" dirty="0" err="1">
                <a:latin typeface="Arial MT"/>
                <a:cs typeface="Arial MT"/>
              </a:rPr>
              <a:t>Luminosidad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lang="en-US" sz="2800" dirty="0">
                <a:latin typeface="Arial MT"/>
                <a:cs typeface="Arial MT"/>
              </a:rPr>
              <a:t>es </a:t>
            </a:r>
            <a:r>
              <a:rPr lang="en-US" sz="2800" dirty="0" err="1">
                <a:latin typeface="Arial MT"/>
                <a:cs typeface="Arial MT"/>
              </a:rPr>
              <a:t>usada</a:t>
            </a:r>
            <a:endParaRPr sz="28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Dirigir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ojo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5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 MT"/>
                <a:cs typeface="Arial MT"/>
              </a:rPr>
              <a:t>Crear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patrón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Dar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lang="en-US" sz="2400" spc="-5" dirty="0" err="1">
                <a:latin typeface="Arial MT"/>
                <a:cs typeface="Arial MT"/>
              </a:rPr>
              <a:t>ilución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de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volumen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profundidad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Agregar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drama</a:t>
            </a:r>
            <a:endParaRPr sz="2400" dirty="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 MT"/>
                <a:cs typeface="Arial MT"/>
              </a:rPr>
              <a:t>Énfasis</a:t>
            </a:r>
          </a:p>
          <a:p>
            <a:pPr marL="756285" lvl="1" indent="-287020">
              <a:lnSpc>
                <a:spcPct val="100000"/>
              </a:lnSpc>
              <a:spcBef>
                <a:spcPts val="550"/>
              </a:spcBef>
              <a:buChar char="–"/>
              <a:tabLst>
                <a:tab pos="756920" algn="l"/>
              </a:tabLst>
            </a:pPr>
            <a:r>
              <a:rPr lang="en-US" sz="2400" dirty="0" err="1">
                <a:latin typeface="Arial MT"/>
                <a:cs typeface="Arial MT"/>
              </a:rPr>
              <a:t>Colocar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objetos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en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frente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5" dirty="0">
                <a:latin typeface="Arial MT"/>
                <a:cs typeface="Arial MT"/>
              </a:rPr>
              <a:t>o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 err="1">
                <a:latin typeface="Arial MT"/>
                <a:cs typeface="Arial MT"/>
              </a:rPr>
              <a:t>detrás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lang="en-US" sz="2400" spc="-5" dirty="0">
                <a:latin typeface="Arial MT"/>
                <a:cs typeface="Arial MT"/>
              </a:rPr>
              <a:t>de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otro</a:t>
            </a:r>
            <a:endParaRPr sz="24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5693664"/>
            <a:ext cx="4343398" cy="11643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115</TotalTime>
  <Words>577</Words>
  <Application>Microsoft Office PowerPoint</Application>
  <PresentationFormat>On-screen Show (4:3)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MT</vt:lpstr>
      <vt:lpstr>Century Gothic</vt:lpstr>
      <vt:lpstr>Wingdings 3</vt:lpstr>
      <vt:lpstr>Slice</vt:lpstr>
      <vt:lpstr>Diseño Gráfico</vt:lpstr>
      <vt:lpstr>Los elementos básicos</vt:lpstr>
      <vt:lpstr>Líneas</vt:lpstr>
      <vt:lpstr>PowerPoint Presentation</vt:lpstr>
      <vt:lpstr>PowerPoint Presentation</vt:lpstr>
      <vt:lpstr>Textura</vt:lpstr>
      <vt:lpstr>Espacio</vt:lpstr>
      <vt:lpstr>Tamaño</vt:lpstr>
      <vt:lpstr>Luminosidad</vt:lpstr>
      <vt:lpstr>Color</vt:lpstr>
      <vt:lpstr>Rueda De Color</vt:lpstr>
      <vt:lpstr>PowerPoint Presentation</vt:lpstr>
      <vt:lpstr>Más útil…..</vt:lpstr>
      <vt:lpstr>colores Activo/pasivo</vt:lpstr>
      <vt:lpstr>Colores y emociones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design basics</dc:title>
  <dc:creator>Russell</dc:creator>
  <cp:lastModifiedBy>julio mercado</cp:lastModifiedBy>
  <cp:revision>2</cp:revision>
  <dcterms:created xsi:type="dcterms:W3CDTF">2023-07-18T19:33:22Z</dcterms:created>
  <dcterms:modified xsi:type="dcterms:W3CDTF">2023-07-18T21:30:29Z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2009-09-28T00:00:00Z</vt:filetime>
  </property>
  <property fmtid="{D5CDD505-2E9C-101B-9397-08002B2CF9AE}" pid="3" name="Creator">
    <vt:lpwstr>Microsoft PowerPoint</vt:lpwstr>
  </property>
  <property fmtid="{D5CDD505-2E9C-101B-9397-08002B2CF9AE}" pid="4" name="LastSaved">
    <vt:filetime>2023-07-18T00:00:00Z</vt:filetime>
  </property>
</Properties>
</file>